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League Spartan" panose="020B0604020202020204" charset="0"/>
      <p:regular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Montserrat Bold" panose="020B0604020202020204" charset="0"/>
      <p:regular r:id="rId19"/>
      <p:bold r:id="rId20"/>
    </p:embeddedFont>
    <p:embeddedFont>
      <p:font typeface="Poppins Bold" panose="020B0604020202020204" charset="0"/>
      <p:regular r:id="rId21"/>
      <p:bold r:id="rId22"/>
    </p:embeddedFont>
    <p:embeddedFont>
      <p:font typeface="Poppins Light" panose="020B0604020202020204" charset="0"/>
      <p:regular r:id="rId23"/>
      <p: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B16F4-472F-9EE1-D5B1-06FE539F6604}" v="278" dt="2025-02-18T20:46:15.160"/>
    <p1510:client id="{2ED485C7-3449-38D0-3739-E4A1F601A1C7}" v="5" dt="2025-02-18T20:19:40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Étienne Larivière" userId="S::etienne@lichens.ai::00ef034f-f493-40e2-85e9-3d37757b8985" providerId="AD" clId="Web-{2ED485C7-3449-38D0-3739-E4A1F601A1C7}"/>
    <pc:docChg chg="modSld">
      <pc:chgData name="Étienne Larivière" userId="S::etienne@lichens.ai::00ef034f-f493-40e2-85e9-3d37757b8985" providerId="AD" clId="Web-{2ED485C7-3449-38D0-3739-E4A1F601A1C7}" dt="2025-02-18T20:19:38.962" v="1" actId="20577"/>
      <pc:docMkLst>
        <pc:docMk/>
      </pc:docMkLst>
      <pc:sldChg chg="modSp">
        <pc:chgData name="Étienne Larivière" userId="S::etienne@lichens.ai::00ef034f-f493-40e2-85e9-3d37757b8985" providerId="AD" clId="Web-{2ED485C7-3449-38D0-3739-E4A1F601A1C7}" dt="2025-02-18T20:19:38.962" v="1" actId="20577"/>
        <pc:sldMkLst>
          <pc:docMk/>
          <pc:sldMk cId="0" sldId="257"/>
        </pc:sldMkLst>
        <pc:spChg chg="mod">
          <ac:chgData name="Étienne Larivière" userId="S::etienne@lichens.ai::00ef034f-f493-40e2-85e9-3d37757b8985" providerId="AD" clId="Web-{2ED485C7-3449-38D0-3739-E4A1F601A1C7}" dt="2025-02-18T20:19:38.962" v="1" actId="20577"/>
          <ac:spMkLst>
            <pc:docMk/>
            <pc:sldMk cId="0" sldId="257"/>
            <ac:spMk id="4" creationId="{00000000-0000-0000-0000-000000000000}"/>
          </ac:spMkLst>
        </pc:spChg>
      </pc:sldChg>
    </pc:docChg>
  </pc:docChgLst>
  <pc:docChgLst>
    <pc:chgData name="André Masson" userId="S::massona@lichens.ai::ee244211-9f1e-4fd4-9c71-2a7bf3d0c3ee" providerId="AD" clId="Web-{141B16F4-472F-9EE1-D5B1-06FE539F6604}"/>
    <pc:docChg chg="modSld">
      <pc:chgData name="André Masson" userId="S::massona@lichens.ai::ee244211-9f1e-4fd4-9c71-2a7bf3d0c3ee" providerId="AD" clId="Web-{141B16F4-472F-9EE1-D5B1-06FE539F6604}" dt="2025-02-18T20:46:15.160" v="141" actId="14100"/>
      <pc:docMkLst>
        <pc:docMk/>
      </pc:docMkLst>
      <pc:sldChg chg="modSp">
        <pc:chgData name="André Masson" userId="S::massona@lichens.ai::ee244211-9f1e-4fd4-9c71-2a7bf3d0c3ee" providerId="AD" clId="Web-{141B16F4-472F-9EE1-D5B1-06FE539F6604}" dt="2025-02-18T20:38:25.359" v="0" actId="20577"/>
        <pc:sldMkLst>
          <pc:docMk/>
          <pc:sldMk cId="0" sldId="256"/>
        </pc:sldMkLst>
        <pc:spChg chg="mod">
          <ac:chgData name="André Masson" userId="S::massona@lichens.ai::ee244211-9f1e-4fd4-9c71-2a7bf3d0c3ee" providerId="AD" clId="Web-{141B16F4-472F-9EE1-D5B1-06FE539F6604}" dt="2025-02-18T20:38:25.359" v="0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André Masson" userId="S::massona@lichens.ai::ee244211-9f1e-4fd4-9c71-2a7bf3d0c3ee" providerId="AD" clId="Web-{141B16F4-472F-9EE1-D5B1-06FE539F6604}" dt="2025-02-18T20:41:04.251" v="50" actId="20577"/>
        <pc:sldMkLst>
          <pc:docMk/>
          <pc:sldMk cId="0" sldId="259"/>
        </pc:sldMkLst>
        <pc:spChg chg="mod">
          <ac:chgData name="André Masson" userId="S::massona@lichens.ai::ee244211-9f1e-4fd4-9c71-2a7bf3d0c3ee" providerId="AD" clId="Web-{141B16F4-472F-9EE1-D5B1-06FE539F6604}" dt="2025-02-18T20:41:04.251" v="50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André Masson" userId="S::massona@lichens.ai::ee244211-9f1e-4fd4-9c71-2a7bf3d0c3ee" providerId="AD" clId="Web-{141B16F4-472F-9EE1-D5B1-06FE539F6604}" dt="2025-02-18T20:42:14.079" v="57" actId="20577"/>
        <pc:sldMkLst>
          <pc:docMk/>
          <pc:sldMk cId="0" sldId="260"/>
        </pc:sldMkLst>
        <pc:spChg chg="mod">
          <ac:chgData name="André Masson" userId="S::massona@lichens.ai::ee244211-9f1e-4fd4-9c71-2a7bf3d0c3ee" providerId="AD" clId="Web-{141B16F4-472F-9EE1-D5B1-06FE539F6604}" dt="2025-02-18T20:42:14.079" v="57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">
        <pc:chgData name="André Masson" userId="S::massona@lichens.ai::ee244211-9f1e-4fd4-9c71-2a7bf3d0c3ee" providerId="AD" clId="Web-{141B16F4-472F-9EE1-D5B1-06FE539F6604}" dt="2025-02-18T20:44:18.643" v="121" actId="20577"/>
        <pc:sldMkLst>
          <pc:docMk/>
          <pc:sldMk cId="0" sldId="261"/>
        </pc:sldMkLst>
        <pc:spChg chg="mod">
          <ac:chgData name="André Masson" userId="S::massona@lichens.ai::ee244211-9f1e-4fd4-9c71-2a7bf3d0c3ee" providerId="AD" clId="Web-{141B16F4-472F-9EE1-D5B1-06FE539F6604}" dt="2025-02-18T20:44:18.643" v="121" actId="20577"/>
          <ac:spMkLst>
            <pc:docMk/>
            <pc:sldMk cId="0" sldId="261"/>
            <ac:spMk id="7" creationId="{00000000-0000-0000-0000-000000000000}"/>
          </ac:spMkLst>
        </pc:spChg>
      </pc:sldChg>
      <pc:sldChg chg="modSp">
        <pc:chgData name="André Masson" userId="S::massona@lichens.ai::ee244211-9f1e-4fd4-9c71-2a7bf3d0c3ee" providerId="AD" clId="Web-{141B16F4-472F-9EE1-D5B1-06FE539F6604}" dt="2025-02-18T20:45:43.160" v="140" actId="20577"/>
        <pc:sldMkLst>
          <pc:docMk/>
          <pc:sldMk cId="0" sldId="262"/>
        </pc:sldMkLst>
        <pc:spChg chg="mod">
          <ac:chgData name="André Masson" userId="S::massona@lichens.ai::ee244211-9f1e-4fd4-9c71-2a7bf3d0c3ee" providerId="AD" clId="Web-{141B16F4-472F-9EE1-D5B1-06FE539F6604}" dt="2025-02-18T20:45:43.160" v="140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André Masson" userId="S::massona@lichens.ai::ee244211-9f1e-4fd4-9c71-2a7bf3d0c3ee" providerId="AD" clId="Web-{141B16F4-472F-9EE1-D5B1-06FE539F6604}" dt="2025-02-18T20:46:15.160" v="141" actId="14100"/>
        <pc:sldMkLst>
          <pc:docMk/>
          <pc:sldMk cId="0" sldId="264"/>
        </pc:sldMkLst>
        <pc:spChg chg="mod">
          <ac:chgData name="André Masson" userId="S::massona@lichens.ai::ee244211-9f1e-4fd4-9c71-2a7bf3d0c3ee" providerId="AD" clId="Web-{141B16F4-472F-9EE1-D5B1-06FE539F6604}" dt="2025-02-18T20:46:15.160" v="141" actId="14100"/>
          <ac:spMkLst>
            <pc:docMk/>
            <pc:sldMk cId="0" sldId="264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6320">
            <a:off x="-6961254" y="-1145489"/>
            <a:ext cx="10277399" cy="6837325"/>
          </a:xfrm>
          <a:custGeom>
            <a:avLst/>
            <a:gdLst/>
            <a:ahLst/>
            <a:cxnLst/>
            <a:rect l="l" t="t" r="r" b="b"/>
            <a:pathLst>
              <a:path w="10277399" h="6837325">
                <a:moveTo>
                  <a:pt x="0" y="0"/>
                </a:moveTo>
                <a:lnTo>
                  <a:pt x="10277399" y="0"/>
                </a:lnTo>
                <a:lnTo>
                  <a:pt x="10277399" y="6837325"/>
                </a:lnTo>
                <a:lnTo>
                  <a:pt x="0" y="683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6329" y="8388079"/>
            <a:ext cx="1955898" cy="623597"/>
          </a:xfrm>
          <a:custGeom>
            <a:avLst/>
            <a:gdLst/>
            <a:ahLst/>
            <a:cxnLst/>
            <a:rect l="l" t="t" r="r" b="b"/>
            <a:pathLst>
              <a:path w="1955898" h="623597">
                <a:moveTo>
                  <a:pt x="0" y="0"/>
                </a:moveTo>
                <a:lnTo>
                  <a:pt x="1955899" y="0"/>
                </a:lnTo>
                <a:lnTo>
                  <a:pt x="1955899" y="623597"/>
                </a:lnTo>
                <a:lnTo>
                  <a:pt x="0" y="62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83" t="-137359" r="-15361" b="-17240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6118524"/>
            <a:ext cx="3139776" cy="313977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3195" t="-22894" r="-31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86712" y="2120774"/>
            <a:ext cx="12317232" cy="195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50" b="1">
                <a:solidFill>
                  <a:srgbClr val="F1EFE7"/>
                </a:solidFill>
                <a:latin typeface="Poppins Bold"/>
                <a:ea typeface="Poppins Bold"/>
                <a:cs typeface="Poppins Bold"/>
                <a:sym typeface="Poppins Bold"/>
              </a:rPr>
              <a:t>COMMENT UTILISER L'IA EN MODE HORS LIGNE AVEC ONNX RUNTIME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86712" y="6792136"/>
            <a:ext cx="7716664" cy="172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  <a:spcBef>
                <a:spcPct val="0"/>
              </a:spcBef>
            </a:pPr>
            <a:r>
              <a:rPr lang="en-US" sz="3302" b="1">
                <a:solidFill>
                  <a:srgbClr val="F1EF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André Masson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  <a:r>
              <a:rPr lang="en-US" sz="3302">
                <a:solidFill>
                  <a:srgbClr val="F1EFE7"/>
                </a:solidFill>
                <a:latin typeface="Montserrat"/>
                <a:ea typeface="Montserrat"/>
                <a:cs typeface="Montserrat"/>
                <a:sym typeface="Montserrat"/>
              </a:rPr>
              <a:t>Ingénieur logiciel Fullstack et Mobile</a:t>
            </a:r>
          </a:p>
          <a:p>
            <a:pPr algn="l">
              <a:lnSpc>
                <a:spcPts val="4622"/>
              </a:lnSpc>
              <a:spcBef>
                <a:spcPct val="0"/>
              </a:spcBef>
            </a:pPr>
            <a:r>
              <a:rPr lang="en-US" sz="3302">
                <a:solidFill>
                  <a:srgbClr val="F1EFE7"/>
                </a:solidFill>
                <a:latin typeface="Montserrat"/>
                <a:ea typeface="Montserrat"/>
                <a:cs typeface="Montserrat"/>
                <a:sym typeface="Montserrat"/>
              </a:rPr>
              <a:t>Lichens Innovation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97741" y="3114034"/>
            <a:ext cx="11553883" cy="252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2"/>
              </a:lnSpc>
              <a:spcBef>
                <a:spcPct val="0"/>
              </a:spcBef>
            </a:pPr>
            <a:r>
              <a:rPr lang="en-US" sz="320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Pourquoi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dépendre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du cloud </a:t>
            </a:r>
            <a:r>
              <a:rPr lang="en-US" sz="320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peut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être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</a:t>
            </a:r>
            <a:r>
              <a:rPr lang="en-US" sz="320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frein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marL="603885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5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Territoire</a:t>
            </a: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étendu</a:t>
            </a:r>
            <a:endParaRPr lang="en-US" sz="2750" err="1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Galerie </a:t>
            </a:r>
            <a:r>
              <a:rPr lang="en-US" sz="275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souterraine</a:t>
            </a:r>
            <a:endParaRPr lang="en-US" sz="2750" err="1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Sécurité des données</a:t>
            </a:r>
            <a:endParaRPr lang="en-US" sz="275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5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Coûts</a:t>
            </a:r>
            <a:endParaRPr lang="en-US" sz="2750" err="1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" name="Freeform 5"/>
          <p:cNvSpPr/>
          <p:nvPr/>
        </p:nvSpPr>
        <p:spPr>
          <a:xfrm rot="4233991">
            <a:off x="-2458653" y="738218"/>
            <a:ext cx="8123299" cy="5851679"/>
          </a:xfrm>
          <a:custGeom>
            <a:avLst/>
            <a:gdLst/>
            <a:ahLst/>
            <a:cxnLst/>
            <a:rect l="l" t="t" r="r" b="b"/>
            <a:pathLst>
              <a:path w="8123299" h="5851679">
                <a:moveTo>
                  <a:pt x="0" y="0"/>
                </a:moveTo>
                <a:lnTo>
                  <a:pt x="8123299" y="0"/>
                </a:lnTo>
                <a:lnTo>
                  <a:pt x="8123299" y="5851679"/>
                </a:lnTo>
                <a:lnTo>
                  <a:pt x="0" y="58516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7147" r="-811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46607" y="1774312"/>
            <a:ext cx="11812693" cy="301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Pourquoi le mobile ?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7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Les travailleurs de l’industrie minière ont souvent besoin d’accéder à des outils d’IA sur le terrain, sans connexion internet.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7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Les données sensibles (ex : cartes géologiques, rapports de maintenance) doivent rester sécurisées.</a:t>
            </a:r>
          </a:p>
        </p:txBody>
      </p:sp>
      <p:sp>
        <p:nvSpPr>
          <p:cNvPr id="3" name="Freeform 3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97962" y="2157217"/>
            <a:ext cx="4029212" cy="5246370"/>
            <a:chOff x="0" y="0"/>
            <a:chExt cx="14630400" cy="19050000"/>
          </a:xfrm>
        </p:grpSpPr>
        <p:sp>
          <p:nvSpPr>
            <p:cNvPr id="5" name="Freeform 5"/>
            <p:cNvSpPr/>
            <p:nvPr/>
          </p:nvSpPr>
          <p:spPr>
            <a:xfrm>
              <a:off x="604520" y="545084"/>
              <a:ext cx="13421360" cy="17959831"/>
            </a:xfrm>
            <a:custGeom>
              <a:avLst/>
              <a:gdLst/>
              <a:ahLst/>
              <a:cxnLst/>
              <a:rect l="l" t="t" r="r" b="b"/>
              <a:pathLst>
                <a:path w="13421360" h="17959831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3"/>
              <a:stretch>
                <a:fillRect t="-9699" r="-294" b="-5323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4630400" cy="19050000"/>
            </a:xfrm>
            <a:custGeom>
              <a:avLst/>
              <a:gdLst/>
              <a:ahLst/>
              <a:cxnLst/>
              <a:rect l="l" t="t" r="r" b="b"/>
              <a:pathLst>
                <a:path w="14630400" h="190500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4"/>
              <a:stretch>
                <a:fillRect t="-32" b="-3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97741" y="1801367"/>
            <a:ext cx="11960153" cy="660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2"/>
              </a:lnSpc>
            </a:pPr>
            <a:r>
              <a:rPr lang="en-US" sz="3200" spc="32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Qu’est-ce</a:t>
            </a:r>
            <a:r>
              <a:rPr lang="en-US" sz="3200" spc="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que ONNX Runtime ?</a:t>
            </a: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moteur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d’exécution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pour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modèles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d’IA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optimisé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pour la performance.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Supporte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iOS et Android.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Modèles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optimisés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pour les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appareils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mobiles.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>
              <a:lnSpc>
                <a:spcPts val="4227"/>
              </a:lnSpc>
              <a:buFont typeface="Arial"/>
              <a:buChar char="•"/>
            </a:pPr>
            <a:r>
              <a:rPr lang="en-US" sz="2750" spc="27">
                <a:solidFill>
                  <a:srgbClr val="000000"/>
                </a:solidFill>
                <a:latin typeface="Montserrat"/>
                <a:sym typeface="Montserrat"/>
              </a:rPr>
              <a:t>On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sym typeface="Montserrat"/>
              </a:rPr>
              <a:t>est</a:t>
            </a:r>
            <a:r>
              <a:rPr lang="en-US" sz="2750" spc="27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sym typeface="Montserrat"/>
              </a:rPr>
              <a:t>en</a:t>
            </a:r>
            <a:r>
              <a:rPr lang="en-US" sz="2750" spc="27">
                <a:solidFill>
                  <a:srgbClr val="000000"/>
                </a:solidFill>
                <a:latin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sym typeface="Montserrat"/>
              </a:rPr>
              <a:t>contrôle</a:t>
            </a:r>
            <a:r>
              <a:rPr lang="en-US" sz="2750" spc="27">
                <a:solidFill>
                  <a:srgbClr val="000000"/>
                </a:solidFill>
                <a:latin typeface="Montserrat"/>
                <a:sym typeface="Montserrat"/>
              </a:rPr>
              <a:t> total des données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sym typeface="Montserrat"/>
              </a:rPr>
              <a:t>sensibles</a:t>
            </a:r>
            <a:endParaRPr lang="en-US" sz="2750" spc="27" err="1">
              <a:latin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Utilisation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WASM pour le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navigateur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4832"/>
              </a:lnSpc>
            </a:pPr>
            <a:endParaRPr lang="en-US" sz="2799" spc="27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32"/>
              </a:lnSpc>
            </a:pPr>
            <a:r>
              <a:rPr lang="en-US" sz="3200" spc="32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Avantages</a:t>
            </a:r>
            <a:r>
              <a:rPr lang="en-US" sz="3200" spc="3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spc="32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clés</a:t>
            </a:r>
            <a:endParaRPr lang="en-US" sz="3200" spc="32" err="1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Exécution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hors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ligne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Optimisation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pour CPU et GPU.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4227"/>
              </a:lnSpc>
              <a:buFont typeface="Arial"/>
              <a:buChar char="•"/>
            </a:pP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Sécurité des données (pas de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transfert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vers</a:t>
            </a:r>
            <a:r>
              <a:rPr lang="en-US" sz="2750" spc="2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 cloud).</a:t>
            </a:r>
            <a:endParaRPr lang="en-US" sz="2750" spc="27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73032" y="1725619"/>
            <a:ext cx="3148282" cy="6314884"/>
            <a:chOff x="0" y="0"/>
            <a:chExt cx="4197709" cy="84198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97709" cy="8419846"/>
            </a:xfrm>
            <a:custGeom>
              <a:avLst/>
              <a:gdLst/>
              <a:ahLst/>
              <a:cxnLst/>
              <a:rect l="l" t="t" r="r" b="b"/>
              <a:pathLst>
                <a:path w="4197709" h="8419846">
                  <a:moveTo>
                    <a:pt x="0" y="0"/>
                  </a:moveTo>
                  <a:lnTo>
                    <a:pt x="4197709" y="0"/>
                  </a:lnTo>
                  <a:lnTo>
                    <a:pt x="4197709" y="8419846"/>
                  </a:lnTo>
                  <a:lnTo>
                    <a:pt x="0" y="8419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822931" y="1971690"/>
            <a:ext cx="77717" cy="181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028" b="1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3" name="Freeform 3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97741" y="1839467"/>
            <a:ext cx="11991870" cy="469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Contexte</a:t>
            </a:r>
            <a:endParaRPr lang="en-US" sz="3200" spc="32" err="1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Utilisation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de Transformers.js et ONNX Runtime pour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recherche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sémantique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dans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base de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connaissances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2750" spc="27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(ex : guide de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développement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TypeScript/React).</a:t>
            </a:r>
            <a:endParaRPr lang="en-US" sz="2750" spc="27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2799" spc="27">
              <a:solidFill>
                <a:srgbClr val="3F54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Points </a:t>
            </a:r>
            <a:r>
              <a:rPr lang="en-US" sz="3200" spc="32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clés</a:t>
            </a:r>
            <a:r>
              <a:rPr lang="en-US" sz="3200" spc="32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n-US" sz="3200" spc="32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Pas de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dépendance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au cloud.</a:t>
            </a:r>
            <a:endParaRPr lang="en-US" sz="2750" spc="27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Utilisation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de WASM pour des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calculs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intensifs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750" spc="27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  <a:p>
            <a:pPr marL="603885" lvl="1" indent="-302260" algn="l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Sérialisation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des données pour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réutilisation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50" spc="27" err="1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optimale</a:t>
            </a:r>
            <a:r>
              <a:rPr lang="en-US" sz="2750" spc="27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750" spc="27">
              <a:solidFill>
                <a:srgbClr val="3F5429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97741" y="952500"/>
            <a:ext cx="814022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3F5429"/>
                </a:solidFill>
                <a:latin typeface="Montserrat"/>
                <a:ea typeface="Montserrat"/>
                <a:cs typeface="Montserrat"/>
                <a:sym typeface="Montserrat"/>
              </a:rPr>
              <a:t>Démo : recherche sémantique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64337" y="2576798"/>
            <a:ext cx="5003093" cy="5003093"/>
            <a:chOff x="0" y="0"/>
            <a:chExt cx="6670791" cy="6670791"/>
          </a:xfrm>
        </p:grpSpPr>
        <p:grpSp>
          <p:nvGrpSpPr>
            <p:cNvPr id="7" name="Group 7"/>
            <p:cNvGrpSpPr/>
            <p:nvPr/>
          </p:nvGrpSpPr>
          <p:grpSpPr>
            <a:xfrm>
              <a:off x="4189185" y="2430611"/>
              <a:ext cx="2457912" cy="323412"/>
              <a:chOff x="0" y="0"/>
              <a:chExt cx="782030" cy="1029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8203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782030" h="102900">
                    <a:moveTo>
                      <a:pt x="0" y="0"/>
                    </a:moveTo>
                    <a:lnTo>
                      <a:pt x="782030" y="0"/>
                    </a:lnTo>
                    <a:lnTo>
                      <a:pt x="782030" y="102900"/>
                    </a:lnTo>
                    <a:lnTo>
                      <a:pt x="0" y="102900"/>
                    </a:lnTo>
                    <a:close/>
                  </a:path>
                </a:pathLst>
              </a:custGeom>
              <a:solidFill>
                <a:srgbClr val="F1EFE7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782030" cy="131475"/>
              </a:xfrm>
              <a:prstGeom prst="rect">
                <a:avLst/>
              </a:prstGeom>
            </p:spPr>
            <p:txBody>
              <a:bodyPr lIns="20654" tIns="20654" rIns="20654" bIns="20654" rtlCol="0" anchor="ctr"/>
              <a:lstStyle/>
              <a:p>
                <a:pPr algn="ctr">
                  <a:lnSpc>
                    <a:spcPts val="1856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0" y="0"/>
              <a:ext cx="6670791" cy="6670791"/>
            </a:xfrm>
            <a:custGeom>
              <a:avLst/>
              <a:gdLst/>
              <a:ahLst/>
              <a:cxnLst/>
              <a:rect l="l" t="t" r="r" b="b"/>
              <a:pathLst>
                <a:path w="6670791" h="6670791">
                  <a:moveTo>
                    <a:pt x="0" y="0"/>
                  </a:moveTo>
                  <a:lnTo>
                    <a:pt x="6670791" y="0"/>
                  </a:lnTo>
                  <a:lnTo>
                    <a:pt x="6670791" y="6670791"/>
                  </a:lnTo>
                  <a:lnTo>
                    <a:pt x="0" y="6670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3487940" y="5617501"/>
              <a:ext cx="874191" cy="245009"/>
              <a:chOff x="0" y="0"/>
              <a:chExt cx="385660" cy="10808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85660" cy="108089"/>
              </a:xfrm>
              <a:custGeom>
                <a:avLst/>
                <a:gdLst/>
                <a:ahLst/>
                <a:cxnLst/>
                <a:rect l="l" t="t" r="r" b="b"/>
                <a:pathLst>
                  <a:path w="385660" h="108089">
                    <a:moveTo>
                      <a:pt x="0" y="0"/>
                    </a:moveTo>
                    <a:lnTo>
                      <a:pt x="385660" y="0"/>
                    </a:lnTo>
                    <a:lnTo>
                      <a:pt x="385660" y="108089"/>
                    </a:lnTo>
                    <a:lnTo>
                      <a:pt x="0" y="108089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385660" cy="136664"/>
              </a:xfrm>
              <a:prstGeom prst="rect">
                <a:avLst/>
              </a:prstGeom>
            </p:spPr>
            <p:txBody>
              <a:bodyPr lIns="14896" tIns="14896" rIns="14896" bIns="14896" rtlCol="0" anchor="ctr"/>
              <a:lstStyle/>
              <a:p>
                <a:pPr algn="ctr">
                  <a:lnSpc>
                    <a:spcPts val="192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36481" y="276908"/>
              <a:ext cx="5896646" cy="5682852"/>
              <a:chOff x="0" y="0"/>
              <a:chExt cx="1692155" cy="163080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92155" cy="1630803"/>
              </a:xfrm>
              <a:custGeom>
                <a:avLst/>
                <a:gdLst/>
                <a:ahLst/>
                <a:cxnLst/>
                <a:rect l="l" t="t" r="r" b="b"/>
                <a:pathLst>
                  <a:path w="1692155" h="1630803">
                    <a:moveTo>
                      <a:pt x="42769" y="0"/>
                    </a:moveTo>
                    <a:lnTo>
                      <a:pt x="1649386" y="0"/>
                    </a:lnTo>
                    <a:cubicBezTo>
                      <a:pt x="1660729" y="0"/>
                      <a:pt x="1671607" y="4506"/>
                      <a:pt x="1679628" y="12527"/>
                    </a:cubicBezTo>
                    <a:cubicBezTo>
                      <a:pt x="1687649" y="20548"/>
                      <a:pt x="1692155" y="31426"/>
                      <a:pt x="1692155" y="42769"/>
                    </a:cubicBezTo>
                    <a:lnTo>
                      <a:pt x="1692155" y="1588034"/>
                    </a:lnTo>
                    <a:cubicBezTo>
                      <a:pt x="1692155" y="1599377"/>
                      <a:pt x="1687649" y="1610255"/>
                      <a:pt x="1679628" y="1618276"/>
                    </a:cubicBezTo>
                    <a:cubicBezTo>
                      <a:pt x="1671607" y="1626297"/>
                      <a:pt x="1660729" y="1630803"/>
                      <a:pt x="1649386" y="1630803"/>
                    </a:cubicBezTo>
                    <a:lnTo>
                      <a:pt x="42769" y="1630803"/>
                    </a:lnTo>
                    <a:cubicBezTo>
                      <a:pt x="19149" y="1630803"/>
                      <a:pt x="0" y="1611654"/>
                      <a:pt x="0" y="1588034"/>
                    </a:cubicBezTo>
                    <a:lnTo>
                      <a:pt x="0" y="42769"/>
                    </a:lnTo>
                    <a:cubicBezTo>
                      <a:pt x="0" y="19149"/>
                      <a:pt x="19149" y="0"/>
                      <a:pt x="427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692155" cy="1659378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592049" y="2836693"/>
              <a:ext cx="281641" cy="28164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807" b="-1807"/>
                </a:stretch>
              </a:blipFill>
            </p:spPr>
          </p:sp>
        </p:grpSp>
        <p:sp>
          <p:nvSpPr>
            <p:cNvPr id="19" name="Freeform 19"/>
            <p:cNvSpPr/>
            <p:nvPr/>
          </p:nvSpPr>
          <p:spPr>
            <a:xfrm>
              <a:off x="3742010" y="5637112"/>
              <a:ext cx="220468" cy="220468"/>
            </a:xfrm>
            <a:custGeom>
              <a:avLst/>
              <a:gdLst/>
              <a:ahLst/>
              <a:cxnLst/>
              <a:rect l="l" t="t" r="r" b="b"/>
              <a:pathLst>
                <a:path w="220468" h="220468">
                  <a:moveTo>
                    <a:pt x="0" y="0"/>
                  </a:moveTo>
                  <a:lnTo>
                    <a:pt x="220469" y="0"/>
                  </a:lnTo>
                  <a:lnTo>
                    <a:pt x="220469" y="220468"/>
                  </a:lnTo>
                  <a:lnTo>
                    <a:pt x="0" y="220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4072062" y="5658538"/>
              <a:ext cx="177616" cy="177616"/>
            </a:xfrm>
            <a:custGeom>
              <a:avLst/>
              <a:gdLst/>
              <a:ahLst/>
              <a:cxnLst/>
              <a:rect l="l" t="t" r="r" b="b"/>
              <a:pathLst>
                <a:path w="177616" h="177616">
                  <a:moveTo>
                    <a:pt x="0" y="0"/>
                  </a:moveTo>
                  <a:lnTo>
                    <a:pt x="177615" y="0"/>
                  </a:lnTo>
                  <a:lnTo>
                    <a:pt x="177615" y="177616"/>
                  </a:lnTo>
                  <a:lnTo>
                    <a:pt x="0" y="177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0000"/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5627113" y="6070755"/>
              <a:ext cx="503725" cy="503725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5D5C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2374" tIns="12374" rIns="12374" bIns="1237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878976" y="6070755"/>
              <a:ext cx="251863" cy="251863"/>
              <a:chOff x="0" y="0"/>
              <a:chExt cx="108801" cy="10880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8801" cy="108801"/>
              </a:xfrm>
              <a:custGeom>
                <a:avLst/>
                <a:gdLst/>
                <a:ahLst/>
                <a:cxnLst/>
                <a:rect l="l" t="t" r="r" b="b"/>
                <a:pathLst>
                  <a:path w="108801" h="108801">
                    <a:moveTo>
                      <a:pt x="0" y="0"/>
                    </a:moveTo>
                    <a:lnTo>
                      <a:pt x="108801" y="0"/>
                    </a:lnTo>
                    <a:lnTo>
                      <a:pt x="108801" y="108801"/>
                    </a:lnTo>
                    <a:lnTo>
                      <a:pt x="0" y="108801"/>
                    </a:lnTo>
                    <a:close/>
                  </a:path>
                </a:pathLst>
              </a:custGeom>
              <a:solidFill>
                <a:srgbClr val="5E5D5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08801" cy="137376"/>
              </a:xfrm>
              <a:prstGeom prst="rect">
                <a:avLst/>
              </a:prstGeom>
            </p:spPr>
            <p:txBody>
              <a:bodyPr lIns="12374" tIns="12374" rIns="12374" bIns="1237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424618" y="5431856"/>
              <a:ext cx="4561594" cy="445381"/>
              <a:chOff x="0" y="0"/>
              <a:chExt cx="1728319" cy="16874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28319" cy="168748"/>
              </a:xfrm>
              <a:custGeom>
                <a:avLst/>
                <a:gdLst/>
                <a:ahLst/>
                <a:cxnLst/>
                <a:rect l="l" t="t" r="r" b="b"/>
                <a:pathLst>
                  <a:path w="1728319" h="168748">
                    <a:moveTo>
                      <a:pt x="84374" y="0"/>
                    </a:moveTo>
                    <a:lnTo>
                      <a:pt x="1643945" y="0"/>
                    </a:lnTo>
                    <a:cubicBezTo>
                      <a:pt x="1666323" y="0"/>
                      <a:pt x="1687783" y="8889"/>
                      <a:pt x="1703606" y="24713"/>
                    </a:cubicBezTo>
                    <a:cubicBezTo>
                      <a:pt x="1719430" y="40536"/>
                      <a:pt x="1728319" y="61997"/>
                      <a:pt x="1728319" y="84374"/>
                    </a:cubicBezTo>
                    <a:lnTo>
                      <a:pt x="1728319" y="84374"/>
                    </a:lnTo>
                    <a:cubicBezTo>
                      <a:pt x="1728319" y="130972"/>
                      <a:pt x="1690544" y="168748"/>
                      <a:pt x="1643945" y="168748"/>
                    </a:cubicBezTo>
                    <a:lnTo>
                      <a:pt x="84374" y="168748"/>
                    </a:lnTo>
                    <a:cubicBezTo>
                      <a:pt x="61997" y="168748"/>
                      <a:pt x="40536" y="159859"/>
                      <a:pt x="24713" y="144035"/>
                    </a:cubicBezTo>
                    <a:cubicBezTo>
                      <a:pt x="8889" y="128212"/>
                      <a:pt x="0" y="106751"/>
                      <a:pt x="0" y="84374"/>
                    </a:cubicBezTo>
                    <a:lnTo>
                      <a:pt x="0" y="84374"/>
                    </a:lnTo>
                    <a:cubicBezTo>
                      <a:pt x="0" y="61997"/>
                      <a:pt x="8889" y="40536"/>
                      <a:pt x="24713" y="24713"/>
                    </a:cubicBezTo>
                    <a:cubicBezTo>
                      <a:pt x="40536" y="8889"/>
                      <a:pt x="61997" y="0"/>
                      <a:pt x="84374" y="0"/>
                    </a:cubicBezTo>
                    <a:close/>
                  </a:path>
                </a:pathLst>
              </a:custGeom>
              <a:solidFill>
                <a:srgbClr val="EEEEEE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728319" cy="197323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653222" y="5548304"/>
              <a:ext cx="220468" cy="220468"/>
            </a:xfrm>
            <a:custGeom>
              <a:avLst/>
              <a:gdLst/>
              <a:ahLst/>
              <a:cxnLst/>
              <a:rect l="l" t="t" r="r" b="b"/>
              <a:pathLst>
                <a:path w="220468" h="220468">
                  <a:moveTo>
                    <a:pt x="0" y="0"/>
                  </a:moveTo>
                  <a:lnTo>
                    <a:pt x="220469" y="0"/>
                  </a:lnTo>
                  <a:lnTo>
                    <a:pt x="220469" y="220468"/>
                  </a:lnTo>
                  <a:lnTo>
                    <a:pt x="0" y="220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1983274" y="5569730"/>
              <a:ext cx="177616" cy="177616"/>
            </a:xfrm>
            <a:custGeom>
              <a:avLst/>
              <a:gdLst/>
              <a:ahLst/>
              <a:cxnLst/>
              <a:rect l="l" t="t" r="r" b="b"/>
              <a:pathLst>
                <a:path w="177616" h="177616">
                  <a:moveTo>
                    <a:pt x="0" y="0"/>
                  </a:moveTo>
                  <a:lnTo>
                    <a:pt x="177616" y="0"/>
                  </a:lnTo>
                  <a:lnTo>
                    <a:pt x="177616" y="177616"/>
                  </a:lnTo>
                  <a:lnTo>
                    <a:pt x="0" y="177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0000"/>
              </a:blip>
              <a:stretch>
                <a:fillRect/>
              </a:stretch>
            </a:blipFill>
          </p:spPr>
        </p:sp>
        <p:grpSp>
          <p:nvGrpSpPr>
            <p:cNvPr id="32" name="Group 32"/>
            <p:cNvGrpSpPr/>
            <p:nvPr/>
          </p:nvGrpSpPr>
          <p:grpSpPr>
            <a:xfrm>
              <a:off x="5589724" y="5513912"/>
              <a:ext cx="289252" cy="28925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5D5C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5630834" y="5555022"/>
              <a:ext cx="207033" cy="207033"/>
            </a:xfrm>
            <a:custGeom>
              <a:avLst/>
              <a:gdLst/>
              <a:ahLst/>
              <a:cxnLst/>
              <a:rect l="l" t="t" r="r" b="b"/>
              <a:pathLst>
                <a:path w="207033" h="207033">
                  <a:moveTo>
                    <a:pt x="0" y="0"/>
                  </a:moveTo>
                  <a:lnTo>
                    <a:pt x="207032" y="0"/>
                  </a:lnTo>
                  <a:lnTo>
                    <a:pt x="207032" y="207032"/>
                  </a:lnTo>
                  <a:lnTo>
                    <a:pt x="0" y="207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grpSp>
          <p:nvGrpSpPr>
            <p:cNvPr id="36" name="Group 36"/>
            <p:cNvGrpSpPr/>
            <p:nvPr/>
          </p:nvGrpSpPr>
          <p:grpSpPr>
            <a:xfrm>
              <a:off x="236481" y="276908"/>
              <a:ext cx="1115305" cy="5682852"/>
              <a:chOff x="0" y="0"/>
              <a:chExt cx="320058" cy="1630803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20058" cy="1630803"/>
              </a:xfrm>
              <a:custGeom>
                <a:avLst/>
                <a:gdLst/>
                <a:ahLst/>
                <a:cxnLst/>
                <a:rect l="l" t="t" r="r" b="b"/>
                <a:pathLst>
                  <a:path w="320058" h="1630803">
                    <a:moveTo>
                      <a:pt x="160029" y="0"/>
                    </a:moveTo>
                    <a:lnTo>
                      <a:pt x="160029" y="0"/>
                    </a:lnTo>
                    <a:cubicBezTo>
                      <a:pt x="248411" y="0"/>
                      <a:pt x="320058" y="71647"/>
                      <a:pt x="320058" y="160029"/>
                    </a:cubicBezTo>
                    <a:lnTo>
                      <a:pt x="320058" y="1470774"/>
                    </a:lnTo>
                    <a:cubicBezTo>
                      <a:pt x="320058" y="1513216"/>
                      <a:pt x="303198" y="1553920"/>
                      <a:pt x="273187" y="1583932"/>
                    </a:cubicBezTo>
                    <a:cubicBezTo>
                      <a:pt x="243175" y="1613943"/>
                      <a:pt x="202471" y="1630803"/>
                      <a:pt x="160029" y="1630803"/>
                    </a:cubicBezTo>
                    <a:lnTo>
                      <a:pt x="160029" y="1630803"/>
                    </a:lnTo>
                    <a:cubicBezTo>
                      <a:pt x="71647" y="1630803"/>
                      <a:pt x="0" y="1559156"/>
                      <a:pt x="0" y="1470774"/>
                    </a:cubicBezTo>
                    <a:lnTo>
                      <a:pt x="0" y="160029"/>
                    </a:lnTo>
                    <a:cubicBezTo>
                      <a:pt x="0" y="117587"/>
                      <a:pt x="16860" y="76883"/>
                      <a:pt x="46871" y="46871"/>
                    </a:cubicBezTo>
                    <a:cubicBezTo>
                      <a:pt x="76883" y="16860"/>
                      <a:pt x="117587" y="0"/>
                      <a:pt x="160029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320058" cy="1659378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06773" y="762934"/>
              <a:ext cx="162578" cy="16257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1807" b="-1807"/>
                </a:stretch>
              </a:blipFill>
            </p:spPr>
          </p:sp>
        </p:grpSp>
        <p:sp>
          <p:nvSpPr>
            <p:cNvPr id="41" name="Freeform 41"/>
            <p:cNvSpPr/>
            <p:nvPr/>
          </p:nvSpPr>
          <p:spPr>
            <a:xfrm>
              <a:off x="323767" y="1043519"/>
              <a:ext cx="128590" cy="128590"/>
            </a:xfrm>
            <a:custGeom>
              <a:avLst/>
              <a:gdLst/>
              <a:ahLst/>
              <a:cxnLst/>
              <a:rect l="l" t="t" r="r" b="b"/>
              <a:pathLst>
                <a:path w="128590" h="128590">
                  <a:moveTo>
                    <a:pt x="0" y="0"/>
                  </a:moveTo>
                  <a:lnTo>
                    <a:pt x="128590" y="0"/>
                  </a:lnTo>
                  <a:lnTo>
                    <a:pt x="128590" y="128590"/>
                  </a:lnTo>
                  <a:lnTo>
                    <a:pt x="0" y="128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60000"/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317187" y="1310851"/>
              <a:ext cx="141751" cy="141751"/>
            </a:xfrm>
            <a:custGeom>
              <a:avLst/>
              <a:gdLst/>
              <a:ahLst/>
              <a:cxnLst/>
              <a:rect l="l" t="t" r="r" b="b"/>
              <a:pathLst>
                <a:path w="141751" h="141751">
                  <a:moveTo>
                    <a:pt x="0" y="0"/>
                  </a:moveTo>
                  <a:lnTo>
                    <a:pt x="141751" y="0"/>
                  </a:lnTo>
                  <a:lnTo>
                    <a:pt x="141751" y="141751"/>
                  </a:lnTo>
                  <a:lnTo>
                    <a:pt x="0" y="141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</a:blip>
              <a:stretch>
                <a:fillRect/>
              </a:stretch>
            </a:blipFill>
          </p:spPr>
        </p:sp>
        <p:grpSp>
          <p:nvGrpSpPr>
            <p:cNvPr id="43" name="Group 43"/>
            <p:cNvGrpSpPr/>
            <p:nvPr/>
          </p:nvGrpSpPr>
          <p:grpSpPr>
            <a:xfrm>
              <a:off x="238547" y="5431856"/>
              <a:ext cx="1115305" cy="527904"/>
              <a:chOff x="0" y="0"/>
              <a:chExt cx="320058" cy="151492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20058" cy="151492"/>
              </a:xfrm>
              <a:custGeom>
                <a:avLst/>
                <a:gdLst/>
                <a:ahLst/>
                <a:cxnLst/>
                <a:rect l="l" t="t" r="r" b="b"/>
                <a:pathLst>
                  <a:path w="320058" h="151492">
                    <a:moveTo>
                      <a:pt x="75746" y="0"/>
                    </a:moveTo>
                    <a:lnTo>
                      <a:pt x="244312" y="0"/>
                    </a:lnTo>
                    <a:cubicBezTo>
                      <a:pt x="286145" y="0"/>
                      <a:pt x="320058" y="33913"/>
                      <a:pt x="320058" y="75746"/>
                    </a:cubicBezTo>
                    <a:lnTo>
                      <a:pt x="320058" y="75746"/>
                    </a:lnTo>
                    <a:cubicBezTo>
                      <a:pt x="320058" y="95835"/>
                      <a:pt x="312078" y="115102"/>
                      <a:pt x="297872" y="129307"/>
                    </a:cubicBezTo>
                    <a:cubicBezTo>
                      <a:pt x="283667" y="143512"/>
                      <a:pt x="264401" y="151492"/>
                      <a:pt x="244312" y="151492"/>
                    </a:cubicBezTo>
                    <a:lnTo>
                      <a:pt x="75746" y="151492"/>
                    </a:lnTo>
                    <a:cubicBezTo>
                      <a:pt x="33913" y="151492"/>
                      <a:pt x="0" y="117580"/>
                      <a:pt x="0" y="75746"/>
                    </a:cubicBezTo>
                    <a:lnTo>
                      <a:pt x="0" y="75746"/>
                    </a:lnTo>
                    <a:cubicBezTo>
                      <a:pt x="0" y="33913"/>
                      <a:pt x="33913" y="0"/>
                      <a:pt x="757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747474"/>
                </a:solidFill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320058" cy="180067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1155483" y="394882"/>
              <a:ext cx="89778" cy="89778"/>
            </a:xfrm>
            <a:custGeom>
              <a:avLst/>
              <a:gdLst/>
              <a:ahLst/>
              <a:cxnLst/>
              <a:rect l="l" t="t" r="r" b="b"/>
              <a:pathLst>
                <a:path w="89778" h="89778">
                  <a:moveTo>
                    <a:pt x="0" y="0"/>
                  </a:moveTo>
                  <a:lnTo>
                    <a:pt x="89778" y="0"/>
                  </a:lnTo>
                  <a:lnTo>
                    <a:pt x="89778" y="89777"/>
                  </a:lnTo>
                  <a:lnTo>
                    <a:pt x="0" y="89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47" name="Freeform 47"/>
            <p:cNvSpPr/>
            <p:nvPr/>
          </p:nvSpPr>
          <p:spPr>
            <a:xfrm>
              <a:off x="306773" y="5588933"/>
              <a:ext cx="213750" cy="213750"/>
            </a:xfrm>
            <a:custGeom>
              <a:avLst/>
              <a:gdLst/>
              <a:ahLst/>
              <a:cxnLst/>
              <a:rect l="l" t="t" r="r" b="b"/>
              <a:pathLst>
                <a:path w="213750" h="213750">
                  <a:moveTo>
                    <a:pt x="0" y="0"/>
                  </a:moveTo>
                  <a:lnTo>
                    <a:pt x="213751" y="0"/>
                  </a:lnTo>
                  <a:lnTo>
                    <a:pt x="213751" y="213750"/>
                  </a:lnTo>
                  <a:lnTo>
                    <a:pt x="0" y="213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48" name="Freeform 48"/>
            <p:cNvSpPr/>
            <p:nvPr/>
          </p:nvSpPr>
          <p:spPr>
            <a:xfrm>
              <a:off x="306773" y="361589"/>
              <a:ext cx="156364" cy="156364"/>
            </a:xfrm>
            <a:custGeom>
              <a:avLst/>
              <a:gdLst/>
              <a:ahLst/>
              <a:cxnLst/>
              <a:rect l="l" t="t" r="r" b="b"/>
              <a:pathLst>
                <a:path w="156364" h="156364">
                  <a:moveTo>
                    <a:pt x="0" y="0"/>
                  </a:moveTo>
                  <a:lnTo>
                    <a:pt x="156364" y="0"/>
                  </a:lnTo>
                  <a:lnTo>
                    <a:pt x="156364" y="156363"/>
                  </a:lnTo>
                  <a:lnTo>
                    <a:pt x="0" y="156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grpSp>
          <p:nvGrpSpPr>
            <p:cNvPr id="49" name="Group 49"/>
            <p:cNvGrpSpPr/>
            <p:nvPr/>
          </p:nvGrpSpPr>
          <p:grpSpPr>
            <a:xfrm>
              <a:off x="2741121" y="2052099"/>
              <a:ext cx="2839496" cy="552656"/>
              <a:chOff x="0" y="0"/>
              <a:chExt cx="875096" cy="170321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75096" cy="170321"/>
              </a:xfrm>
              <a:custGeom>
                <a:avLst/>
                <a:gdLst/>
                <a:ahLst/>
                <a:cxnLst/>
                <a:rect l="l" t="t" r="r" b="b"/>
                <a:pathLst>
                  <a:path w="875096" h="170321">
                    <a:moveTo>
                      <a:pt x="85161" y="0"/>
                    </a:moveTo>
                    <a:lnTo>
                      <a:pt x="789935" y="0"/>
                    </a:lnTo>
                    <a:cubicBezTo>
                      <a:pt x="836968" y="0"/>
                      <a:pt x="875096" y="38128"/>
                      <a:pt x="875096" y="85161"/>
                    </a:cubicBezTo>
                    <a:lnTo>
                      <a:pt x="875096" y="85161"/>
                    </a:lnTo>
                    <a:cubicBezTo>
                      <a:pt x="875096" y="107747"/>
                      <a:pt x="866124" y="129408"/>
                      <a:pt x="850153" y="145378"/>
                    </a:cubicBezTo>
                    <a:cubicBezTo>
                      <a:pt x="834182" y="161349"/>
                      <a:pt x="812521" y="170321"/>
                      <a:pt x="789935" y="170321"/>
                    </a:cubicBezTo>
                    <a:lnTo>
                      <a:pt x="85161" y="170321"/>
                    </a:lnTo>
                    <a:cubicBezTo>
                      <a:pt x="38128" y="170321"/>
                      <a:pt x="0" y="132194"/>
                      <a:pt x="0" y="85161"/>
                    </a:cubicBezTo>
                    <a:lnTo>
                      <a:pt x="0" y="85161"/>
                    </a:lnTo>
                    <a:cubicBezTo>
                      <a:pt x="0" y="38128"/>
                      <a:pt x="38128" y="0"/>
                      <a:pt x="85161" y="0"/>
                    </a:cubicBezTo>
                    <a:close/>
                  </a:path>
                </a:pathLst>
              </a:custGeom>
              <a:solidFill>
                <a:srgbClr val="C9C9C9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875096" cy="198896"/>
              </a:xfrm>
              <a:prstGeom prst="rect">
                <a:avLst/>
              </a:prstGeom>
            </p:spPr>
            <p:txBody>
              <a:bodyPr lIns="21323" tIns="21323" rIns="21323" bIns="21323" rtlCol="0" anchor="ctr"/>
              <a:lstStyle/>
              <a:p>
                <a:pPr algn="ctr">
                  <a:lnSpc>
                    <a:spcPts val="2040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3571554" y="2285477"/>
              <a:ext cx="2009063" cy="319277"/>
              <a:chOff x="0" y="0"/>
              <a:chExt cx="619167" cy="98397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19167" cy="98397"/>
              </a:xfrm>
              <a:custGeom>
                <a:avLst/>
                <a:gdLst/>
                <a:ahLst/>
                <a:cxnLst/>
                <a:rect l="l" t="t" r="r" b="b"/>
                <a:pathLst>
                  <a:path w="619167" h="98397">
                    <a:moveTo>
                      <a:pt x="0" y="0"/>
                    </a:moveTo>
                    <a:lnTo>
                      <a:pt x="619167" y="0"/>
                    </a:lnTo>
                    <a:lnTo>
                      <a:pt x="619167" y="98397"/>
                    </a:lnTo>
                    <a:lnTo>
                      <a:pt x="0" y="98397"/>
                    </a:lnTo>
                    <a:close/>
                  </a:path>
                </a:pathLst>
              </a:custGeom>
              <a:solidFill>
                <a:srgbClr val="C9C9C9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619167" cy="126972"/>
              </a:xfrm>
              <a:prstGeom prst="rect">
                <a:avLst/>
              </a:prstGeom>
            </p:spPr>
            <p:txBody>
              <a:bodyPr lIns="21323" tIns="21323" rIns="21323" bIns="21323" rtlCol="0" anchor="ctr"/>
              <a:lstStyle/>
              <a:p>
                <a:pPr algn="ctr">
                  <a:lnSpc>
                    <a:spcPts val="204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5699603" y="2375096"/>
              <a:ext cx="276527" cy="276527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9C9C9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17344" tIns="17344" rIns="17344" bIns="17344" rtlCol="0" anchor="ctr"/>
              <a:lstStyle/>
              <a:p>
                <a:pPr algn="ctr">
                  <a:lnSpc>
                    <a:spcPts val="2041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>
              <a:off x="5729486" y="2404979"/>
              <a:ext cx="216761" cy="216761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</p:sp>
        </p:grpSp>
        <p:sp>
          <p:nvSpPr>
            <p:cNvPr id="60" name="Freeform 60"/>
            <p:cNvSpPr/>
            <p:nvPr/>
          </p:nvSpPr>
          <p:spPr>
            <a:xfrm>
              <a:off x="1939902" y="5154134"/>
              <a:ext cx="673135" cy="132223"/>
            </a:xfrm>
            <a:custGeom>
              <a:avLst/>
              <a:gdLst/>
              <a:ahLst/>
              <a:cxnLst/>
              <a:rect l="l" t="t" r="r" b="b"/>
              <a:pathLst>
                <a:path w="673135" h="132223">
                  <a:moveTo>
                    <a:pt x="0" y="0"/>
                  </a:moveTo>
                  <a:lnTo>
                    <a:pt x="673135" y="0"/>
                  </a:lnTo>
                  <a:lnTo>
                    <a:pt x="673135" y="132223"/>
                  </a:lnTo>
                  <a:lnTo>
                    <a:pt x="0" y="132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61" name="Freeform 61"/>
            <p:cNvSpPr/>
            <p:nvPr/>
          </p:nvSpPr>
          <p:spPr>
            <a:xfrm>
              <a:off x="2203678" y="3276160"/>
              <a:ext cx="1648566" cy="1648566"/>
            </a:xfrm>
            <a:custGeom>
              <a:avLst/>
              <a:gdLst/>
              <a:ahLst/>
              <a:cxnLst/>
              <a:rect l="l" t="t" r="r" b="b"/>
              <a:pathLst>
                <a:path w="1648566" h="1648566">
                  <a:moveTo>
                    <a:pt x="0" y="0"/>
                  </a:moveTo>
                  <a:lnTo>
                    <a:pt x="1648566" y="0"/>
                  </a:lnTo>
                  <a:lnTo>
                    <a:pt x="1648566" y="1648566"/>
                  </a:lnTo>
                  <a:lnTo>
                    <a:pt x="0" y="1648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grpSp>
          <p:nvGrpSpPr>
            <p:cNvPr id="62" name="Group 62"/>
            <p:cNvGrpSpPr/>
            <p:nvPr/>
          </p:nvGrpSpPr>
          <p:grpSpPr>
            <a:xfrm>
              <a:off x="2523701" y="4170023"/>
              <a:ext cx="217420" cy="217420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5B1E">
                  <a:alpha val="76863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65" name="TextBox 65"/>
            <p:cNvSpPr txBox="1"/>
            <p:nvPr/>
          </p:nvSpPr>
          <p:spPr>
            <a:xfrm>
              <a:off x="5823472" y="6068237"/>
              <a:ext cx="134819" cy="39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2"/>
                </a:lnSpc>
              </a:pPr>
              <a:r>
                <a:rPr lang="en-US" sz="1730">
                  <a:solidFill>
                    <a:srgbClr val="FCFCFC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x</a:t>
              </a:r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271448" y="5586606"/>
              <a:ext cx="1826713" cy="134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7"/>
                </a:lnSpc>
              </a:pPr>
              <a:r>
                <a:rPr lang="en-US" sz="640" b="1">
                  <a:solidFill>
                    <a:srgbClr val="74747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Écrivez votre demande...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521592" y="1054590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Vos cartes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521592" y="790998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747474"/>
                  </a:solidFill>
                  <a:latin typeface="Roboto"/>
                  <a:ea typeface="Roboto"/>
                  <a:cs typeface="Roboto"/>
                  <a:sym typeface="Roboto"/>
                </a:rPr>
                <a:t>LLM _ maintenace</a:t>
              </a: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521592" y="1328502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Vos rapports</a:t>
              </a: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323767" y="1690015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 b="1">
                  <a:solidFill>
                    <a:srgbClr val="5E5D5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7 jours précédents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323767" y="2664265"/>
              <a:ext cx="734663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 b="1">
                  <a:solidFill>
                    <a:srgbClr val="5E5D5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30 jours précédents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323767" y="1899242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Claims 2012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323767" y="2042574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Le meilleur claim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323767" y="2185905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Or au nord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323767" y="2329237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Où puis-je trouver</a:t>
              </a:r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323767" y="2850852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Créer un rapport 2</a:t>
              </a:r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323767" y="2994184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Où trouvons-nous</a:t>
              </a: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323767" y="3137515"/>
              <a:ext cx="674581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La roche propice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323767" y="3280847"/>
              <a:ext cx="734663" cy="9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6"/>
                </a:lnSpc>
              </a:pPr>
              <a:r>
                <a:rPr lang="en-US" sz="469">
                  <a:solidFill>
                    <a:srgbClr val="5E5D5C"/>
                  </a:solidFill>
                  <a:latin typeface="Roboto"/>
                  <a:ea typeface="Roboto"/>
                  <a:cs typeface="Roboto"/>
                  <a:sym typeface="Roboto"/>
                </a:rPr>
                <a:t>Avons-nous d’autres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544426" y="5598994"/>
              <a:ext cx="744236" cy="18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98"/>
                </a:lnSpc>
              </a:pPr>
              <a:r>
                <a:rPr lang="en-US" sz="427" b="1">
                  <a:solidFill>
                    <a:srgbClr val="5E5D5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Ajouter des espaces de disucssion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2991919" y="2209177"/>
              <a:ext cx="2515517" cy="26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2"/>
                </a:lnSpc>
              </a:pPr>
              <a:r>
                <a:rPr lang="en-US" sz="57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J’ai un problème sur ma pompe, est-ce que tu peux me montrer les pièces à changer?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2106401" y="2829283"/>
              <a:ext cx="2515517" cy="26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2"/>
                </a:lnSpc>
              </a:pPr>
              <a:r>
                <a:rPr lang="en-US" sz="573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Voici les pîèces en défaut 24-003-LML. Il faudra les chager pour du neuf.</a:t>
              </a:r>
            </a:p>
          </p:txBody>
        </p:sp>
        <p:grpSp>
          <p:nvGrpSpPr>
            <p:cNvPr id="83" name="Group 83"/>
            <p:cNvGrpSpPr/>
            <p:nvPr/>
          </p:nvGrpSpPr>
          <p:grpSpPr>
            <a:xfrm>
              <a:off x="3270520" y="4348437"/>
              <a:ext cx="217420" cy="217420"/>
              <a:chOff x="0" y="0"/>
              <a:chExt cx="812800" cy="812800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B5B1E">
                  <a:alpha val="76863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30164" y="1452839"/>
            <a:ext cx="3444530" cy="6935295"/>
            <a:chOff x="0" y="0"/>
            <a:chExt cx="9461500" cy="19050000"/>
          </a:xfrm>
        </p:grpSpPr>
        <p:sp>
          <p:nvSpPr>
            <p:cNvPr id="4" name="Freeform 4"/>
            <p:cNvSpPr/>
            <p:nvPr/>
          </p:nvSpPr>
          <p:spPr>
            <a:xfrm>
              <a:off x="400304" y="312801"/>
              <a:ext cx="8650859" cy="18424398"/>
            </a:xfrm>
            <a:custGeom>
              <a:avLst/>
              <a:gdLst/>
              <a:ahLst/>
              <a:cxnLst/>
              <a:rect l="l" t="t" r="r" b="b"/>
              <a:pathLst>
                <a:path w="8650859" h="18424398">
                  <a:moveTo>
                    <a:pt x="7532370" y="18424398"/>
                  </a:moveTo>
                  <a:lnTo>
                    <a:pt x="1118489" y="18424398"/>
                  </a:lnTo>
                  <a:cubicBezTo>
                    <a:pt x="500761" y="18424398"/>
                    <a:pt x="0" y="17923636"/>
                    <a:pt x="0" y="17305910"/>
                  </a:cubicBezTo>
                  <a:lnTo>
                    <a:pt x="0" y="1118489"/>
                  </a:lnTo>
                  <a:cubicBezTo>
                    <a:pt x="0" y="500761"/>
                    <a:pt x="500761" y="0"/>
                    <a:pt x="1118489" y="0"/>
                  </a:cubicBezTo>
                  <a:lnTo>
                    <a:pt x="7532370" y="0"/>
                  </a:lnTo>
                  <a:cubicBezTo>
                    <a:pt x="8150098" y="0"/>
                    <a:pt x="8650859" y="500761"/>
                    <a:pt x="8650859" y="1118489"/>
                  </a:cubicBezTo>
                  <a:lnTo>
                    <a:pt x="8650859" y="17305910"/>
                  </a:lnTo>
                  <a:cubicBezTo>
                    <a:pt x="8650732" y="17923636"/>
                    <a:pt x="8150098" y="18424398"/>
                    <a:pt x="7532370" y="18424398"/>
                  </a:cubicBezTo>
                  <a:close/>
                </a:path>
              </a:pathLst>
            </a:custGeom>
            <a:blipFill>
              <a:blip r:embed="rId3"/>
              <a:stretch>
                <a:fillRect t="-2170" b="-217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461500" cy="19050000"/>
            </a:xfrm>
            <a:custGeom>
              <a:avLst/>
              <a:gdLst/>
              <a:ahLst/>
              <a:cxnLst/>
              <a:rect l="l" t="t" r="r" b="b"/>
              <a:pathLst>
                <a:path w="9461500" h="19050000">
                  <a:moveTo>
                    <a:pt x="94615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9461500" y="0"/>
                  </a:lnTo>
                  <a:lnTo>
                    <a:pt x="9461500" y="19050000"/>
                  </a:ln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97741" y="1839467"/>
            <a:ext cx="11861559" cy="409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Demo : </a:t>
            </a:r>
            <a:r>
              <a:rPr lang="en-US" sz="3200" spc="32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Traduction</a:t>
            </a: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hors </a:t>
            </a:r>
            <a:r>
              <a:rPr lang="en-US" sz="3200" spc="32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ligne</a:t>
            </a:r>
            <a:endParaRPr lang="en-US" sz="3200" spc="32" err="1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Chargement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d’un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modèle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traduction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équivalent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de OpenAI Whisper) avec ONNX Runtime.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604520" lvl="1" indent="-302260" algn="l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Démontrer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la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traduction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d’un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texte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direct.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604520" lvl="1" indent="-302260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Montrer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comment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1061720" lvl="2" indent="-302260">
              <a:lnSpc>
                <a:spcPts val="3920"/>
              </a:lnSpc>
              <a:buFont typeface="Wingdings"/>
              <a:buChar char="§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les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modèles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peuvent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être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dispo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offline</a:t>
            </a:r>
            <a:endParaRPr lang="en-US" sz="2800" spc="28" err="1">
              <a:solidFill>
                <a:srgbClr val="1F29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61720" lvl="2" indent="-302260">
              <a:lnSpc>
                <a:spcPts val="3920"/>
              </a:lnSpc>
              <a:buFont typeface="Wingdings"/>
              <a:buChar char="§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les données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sont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contrôlées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sur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l’appareil</a:t>
            </a:r>
            <a:endParaRPr lang="en-US" sz="2800" spc="28" err="1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97741" y="1839467"/>
            <a:ext cx="11861559" cy="512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Demo : Reconnaissance </a:t>
            </a:r>
            <a:r>
              <a:rPr lang="en-US" sz="3200" spc="32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d’objets</a:t>
            </a: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dans les Images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spc="32">
              <a:solidFill>
                <a:srgbClr val="1F29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04520" lvl="1" indent="-302260" algn="l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Chargement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d’un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modèle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de vision par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ordinateur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 avec ONNX Runtime.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1209040" lvl="2" indent="-402590">
              <a:lnSpc>
                <a:spcPts val="3920"/>
              </a:lnSpc>
              <a:buFont typeface="Arial"/>
              <a:buChar char="⚬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(ex : YOLO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MobileNet)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604520" lvl="1" indent="-302260" algn="l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Démontrer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la reconnaissance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d’objets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dans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image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prise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par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l’appareil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photo du mobile.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604520" lvl="1" indent="-302260" algn="l">
              <a:lnSpc>
                <a:spcPts val="3920"/>
              </a:lnSpc>
              <a:buFont typeface="Arial"/>
              <a:buChar char="•"/>
            </a:pP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Expliquer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comment les données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sensibles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restent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sécurisées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marL="1209040" lvl="2" indent="-402590" algn="l">
              <a:lnSpc>
                <a:spcPts val="3920"/>
              </a:lnSpc>
              <a:buFont typeface="Arial"/>
              <a:buChar char="⚬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(ex : images de sites </a:t>
            </a:r>
            <a:r>
              <a:rPr lang="en-US" sz="2800" spc="28" err="1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miniers</a:t>
            </a: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4332" y="3069848"/>
            <a:ext cx="5019752" cy="3193817"/>
            <a:chOff x="0" y="0"/>
            <a:chExt cx="6693003" cy="42584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93003" cy="4258423"/>
            </a:xfrm>
            <a:custGeom>
              <a:avLst/>
              <a:gdLst/>
              <a:ahLst/>
              <a:cxnLst/>
              <a:rect l="l" t="t" r="r" b="b"/>
              <a:pathLst>
                <a:path w="6693003" h="4258423">
                  <a:moveTo>
                    <a:pt x="0" y="0"/>
                  </a:moveTo>
                  <a:lnTo>
                    <a:pt x="6693003" y="0"/>
                  </a:lnTo>
                  <a:lnTo>
                    <a:pt x="6693003" y="4258423"/>
                  </a:lnTo>
                  <a:lnTo>
                    <a:pt x="0" y="4258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>
              <a:off x="4590074" y="3451230"/>
              <a:ext cx="327196" cy="459826"/>
              <a:chOff x="0" y="0"/>
              <a:chExt cx="235465" cy="33091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5465" cy="330912"/>
              </a:xfrm>
              <a:custGeom>
                <a:avLst/>
                <a:gdLst/>
                <a:ahLst/>
                <a:cxnLst/>
                <a:rect l="l" t="t" r="r" b="b"/>
                <a:pathLst>
                  <a:path w="235465" h="330912">
                    <a:moveTo>
                      <a:pt x="0" y="0"/>
                    </a:moveTo>
                    <a:lnTo>
                      <a:pt x="235465" y="0"/>
                    </a:lnTo>
                    <a:lnTo>
                      <a:pt x="235465" y="330912"/>
                    </a:lnTo>
                    <a:lnTo>
                      <a:pt x="0" y="3309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A1BE97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235465" cy="3690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028304" y="1765104"/>
              <a:ext cx="868079" cy="924049"/>
              <a:chOff x="0" y="0"/>
              <a:chExt cx="624710" cy="66498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24710" cy="664988"/>
              </a:xfrm>
              <a:custGeom>
                <a:avLst/>
                <a:gdLst/>
                <a:ahLst/>
                <a:cxnLst/>
                <a:rect l="l" t="t" r="r" b="b"/>
                <a:pathLst>
                  <a:path w="624710" h="664988">
                    <a:moveTo>
                      <a:pt x="0" y="0"/>
                    </a:moveTo>
                    <a:lnTo>
                      <a:pt x="624710" y="0"/>
                    </a:lnTo>
                    <a:lnTo>
                      <a:pt x="624710" y="664988"/>
                    </a:lnTo>
                    <a:lnTo>
                      <a:pt x="0" y="6649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66C4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624710" cy="703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84311" y="3451230"/>
              <a:ext cx="1616336" cy="646506"/>
              <a:chOff x="0" y="0"/>
              <a:chExt cx="1163190" cy="4652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63190" cy="465256"/>
              </a:xfrm>
              <a:custGeom>
                <a:avLst/>
                <a:gdLst/>
                <a:ahLst/>
                <a:cxnLst/>
                <a:rect l="l" t="t" r="r" b="b"/>
                <a:pathLst>
                  <a:path w="1163190" h="465256">
                    <a:moveTo>
                      <a:pt x="0" y="0"/>
                    </a:moveTo>
                    <a:lnTo>
                      <a:pt x="1163190" y="0"/>
                    </a:lnTo>
                    <a:lnTo>
                      <a:pt x="1163190" y="465256"/>
                    </a:lnTo>
                    <a:lnTo>
                      <a:pt x="0" y="46525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163190" cy="5033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220136" y="3451230"/>
              <a:ext cx="273438" cy="200525"/>
              <a:chOff x="0" y="0"/>
              <a:chExt cx="196779" cy="14430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6779" cy="144307"/>
              </a:xfrm>
              <a:custGeom>
                <a:avLst/>
                <a:gdLst/>
                <a:ahLst/>
                <a:cxnLst/>
                <a:rect l="l" t="t" r="r" b="b"/>
                <a:pathLst>
                  <a:path w="196779" h="144307">
                    <a:moveTo>
                      <a:pt x="0" y="0"/>
                    </a:moveTo>
                    <a:lnTo>
                      <a:pt x="196779" y="0"/>
                    </a:lnTo>
                    <a:lnTo>
                      <a:pt x="196779" y="144307"/>
                    </a:lnTo>
                    <a:lnTo>
                      <a:pt x="0" y="1443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96779" cy="1824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6377956" y="3477618"/>
              <a:ext cx="273438" cy="174138"/>
              <a:chOff x="0" y="0"/>
              <a:chExt cx="196779" cy="12531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6779" cy="125318"/>
              </a:xfrm>
              <a:custGeom>
                <a:avLst/>
                <a:gdLst/>
                <a:ahLst/>
                <a:cxnLst/>
                <a:rect l="l" t="t" r="r" b="b"/>
                <a:pathLst>
                  <a:path w="196779" h="125318">
                    <a:moveTo>
                      <a:pt x="0" y="0"/>
                    </a:moveTo>
                    <a:lnTo>
                      <a:pt x="196779" y="0"/>
                    </a:lnTo>
                    <a:lnTo>
                      <a:pt x="196779" y="125318"/>
                    </a:lnTo>
                    <a:lnTo>
                      <a:pt x="0" y="1253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96779" cy="163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6285070" y="3464424"/>
              <a:ext cx="273438" cy="174138"/>
              <a:chOff x="0" y="0"/>
              <a:chExt cx="196779" cy="125318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6779" cy="125318"/>
              </a:xfrm>
              <a:custGeom>
                <a:avLst/>
                <a:gdLst/>
                <a:ahLst/>
                <a:cxnLst/>
                <a:rect l="l" t="t" r="r" b="b"/>
                <a:pathLst>
                  <a:path w="196779" h="125318">
                    <a:moveTo>
                      <a:pt x="0" y="0"/>
                    </a:moveTo>
                    <a:lnTo>
                      <a:pt x="196779" y="0"/>
                    </a:lnTo>
                    <a:lnTo>
                      <a:pt x="196779" y="125318"/>
                    </a:lnTo>
                    <a:lnTo>
                      <a:pt x="0" y="1253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96779" cy="163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6043083" y="3464424"/>
              <a:ext cx="273438" cy="174138"/>
              <a:chOff x="0" y="0"/>
              <a:chExt cx="196779" cy="1253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6779" cy="125318"/>
              </a:xfrm>
              <a:custGeom>
                <a:avLst/>
                <a:gdLst/>
                <a:ahLst/>
                <a:cxnLst/>
                <a:rect l="l" t="t" r="r" b="b"/>
                <a:pathLst>
                  <a:path w="196779" h="125318">
                    <a:moveTo>
                      <a:pt x="0" y="0"/>
                    </a:moveTo>
                    <a:lnTo>
                      <a:pt x="196779" y="0"/>
                    </a:lnTo>
                    <a:lnTo>
                      <a:pt x="196779" y="125318"/>
                    </a:lnTo>
                    <a:lnTo>
                      <a:pt x="0" y="1253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96779" cy="1634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 rot="-680841">
              <a:off x="1042755" y="1575131"/>
              <a:ext cx="2737483" cy="309873"/>
              <a:chOff x="0" y="0"/>
              <a:chExt cx="1970018" cy="22299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70018" cy="222999"/>
              </a:xfrm>
              <a:custGeom>
                <a:avLst/>
                <a:gdLst/>
                <a:ahLst/>
                <a:cxnLst/>
                <a:rect l="l" t="t" r="r" b="b"/>
                <a:pathLst>
                  <a:path w="1970018" h="222999">
                    <a:moveTo>
                      <a:pt x="0" y="0"/>
                    </a:moveTo>
                    <a:lnTo>
                      <a:pt x="1970018" y="0"/>
                    </a:lnTo>
                    <a:lnTo>
                      <a:pt x="1970018" y="222999"/>
                    </a:lnTo>
                    <a:lnTo>
                      <a:pt x="0" y="2229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CE1E6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970018" cy="261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3873163" y="1196506"/>
              <a:ext cx="417143" cy="448336"/>
              <a:chOff x="0" y="0"/>
              <a:chExt cx="300195" cy="32264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00195" cy="322643"/>
              </a:xfrm>
              <a:custGeom>
                <a:avLst/>
                <a:gdLst/>
                <a:ahLst/>
                <a:cxnLst/>
                <a:rect l="l" t="t" r="r" b="b"/>
                <a:pathLst>
                  <a:path w="300195" h="322643">
                    <a:moveTo>
                      <a:pt x="0" y="0"/>
                    </a:moveTo>
                    <a:lnTo>
                      <a:pt x="300195" y="0"/>
                    </a:lnTo>
                    <a:lnTo>
                      <a:pt x="300195" y="322643"/>
                    </a:lnTo>
                    <a:lnTo>
                      <a:pt x="0" y="32264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914D"/>
                </a:solidFill>
                <a:prstDash val="solid"/>
                <a:miter/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00195" cy="360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680841">
              <a:off x="1009334" y="1647490"/>
              <a:ext cx="2737483" cy="309873"/>
              <a:chOff x="0" y="0"/>
              <a:chExt cx="1970018" cy="22299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970018" cy="222999"/>
              </a:xfrm>
              <a:custGeom>
                <a:avLst/>
                <a:gdLst/>
                <a:ahLst/>
                <a:cxnLst/>
                <a:rect l="l" t="t" r="r" b="b"/>
                <a:pathLst>
                  <a:path w="1970018" h="222999">
                    <a:moveTo>
                      <a:pt x="0" y="0"/>
                    </a:moveTo>
                    <a:lnTo>
                      <a:pt x="1970018" y="0"/>
                    </a:lnTo>
                    <a:lnTo>
                      <a:pt x="1970018" y="222999"/>
                    </a:lnTo>
                    <a:lnTo>
                      <a:pt x="0" y="2229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CE1E6"/>
                </a:solidFill>
                <a:prstDash val="solid"/>
                <a:miter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970018" cy="2610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3220136" y="3385695"/>
              <a:ext cx="249346" cy="65536"/>
              <a:chOff x="0" y="0"/>
              <a:chExt cx="179441" cy="47162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79441" cy="47162"/>
              </a:xfrm>
              <a:custGeom>
                <a:avLst/>
                <a:gdLst/>
                <a:ahLst/>
                <a:cxnLst/>
                <a:rect l="l" t="t" r="r" b="b"/>
                <a:pathLst>
                  <a:path w="179441" h="47162">
                    <a:moveTo>
                      <a:pt x="0" y="0"/>
                    </a:moveTo>
                    <a:lnTo>
                      <a:pt x="179441" y="0"/>
                    </a:lnTo>
                    <a:lnTo>
                      <a:pt x="179441" y="47162"/>
                    </a:lnTo>
                    <a:lnTo>
                      <a:pt x="0" y="47162"/>
                    </a:lnTo>
                    <a:close/>
                  </a:path>
                </a:pathLst>
              </a:custGeom>
              <a:solidFill>
                <a:srgbClr val="FF3131"/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179441" cy="85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3236531" y="3376170"/>
              <a:ext cx="219941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Camion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4590074" y="3380895"/>
              <a:ext cx="251319" cy="70335"/>
              <a:chOff x="0" y="0"/>
              <a:chExt cx="180861" cy="5061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80861" cy="50616"/>
              </a:xfrm>
              <a:custGeom>
                <a:avLst/>
                <a:gdLst/>
                <a:ahLst/>
                <a:cxnLst/>
                <a:rect l="l" t="t" r="r" b="b"/>
                <a:pathLst>
                  <a:path w="180861" h="50616">
                    <a:moveTo>
                      <a:pt x="0" y="0"/>
                    </a:moveTo>
                    <a:lnTo>
                      <a:pt x="180861" y="0"/>
                    </a:lnTo>
                    <a:lnTo>
                      <a:pt x="180861" y="50616"/>
                    </a:lnTo>
                    <a:lnTo>
                      <a:pt x="0" y="50616"/>
                    </a:lnTo>
                    <a:close/>
                  </a:path>
                </a:pathLst>
              </a:custGeom>
              <a:solidFill>
                <a:srgbClr val="A1BE97"/>
              </a:solidFill>
              <a:ln w="19050" cap="sq">
                <a:solidFill>
                  <a:srgbClr val="A1BE97"/>
                </a:solidFill>
                <a:prstDash val="solid"/>
                <a:miter/>
              </a:ln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80861" cy="8871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4599553" y="3376170"/>
              <a:ext cx="232360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Homme</a:t>
              </a:r>
            </a:p>
          </p:txBody>
        </p:sp>
        <p:grpSp>
          <p:nvGrpSpPr>
            <p:cNvPr id="45" name="Group 45"/>
            <p:cNvGrpSpPr/>
            <p:nvPr/>
          </p:nvGrpSpPr>
          <p:grpSpPr>
            <a:xfrm>
              <a:off x="4028304" y="1704693"/>
              <a:ext cx="224282" cy="60411"/>
              <a:chOff x="0" y="0"/>
              <a:chExt cx="161404" cy="434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61403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61403" h="43475">
                    <a:moveTo>
                      <a:pt x="0" y="0"/>
                    </a:moveTo>
                    <a:lnTo>
                      <a:pt x="161403" y="0"/>
                    </a:lnTo>
                    <a:lnTo>
                      <a:pt x="161403" y="43475"/>
                    </a:lnTo>
                    <a:lnTo>
                      <a:pt x="0" y="43475"/>
                    </a:lnTo>
                    <a:close/>
                  </a:path>
                </a:pathLst>
              </a:custGeom>
              <a:solidFill>
                <a:srgbClr val="FF66C4"/>
              </a:solidFill>
              <a:ln w="19050" cap="sq">
                <a:solidFill>
                  <a:srgbClr val="FF66C4"/>
                </a:solidFill>
                <a:prstDash val="solid"/>
                <a:miter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38100"/>
                <a:ext cx="161404" cy="8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4054318" y="1692606"/>
              <a:ext cx="172254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Godet</a:t>
              </a:r>
            </a:p>
          </p:txBody>
        </p:sp>
        <p:grpSp>
          <p:nvGrpSpPr>
            <p:cNvPr id="49" name="Group 49"/>
            <p:cNvGrpSpPr/>
            <p:nvPr/>
          </p:nvGrpSpPr>
          <p:grpSpPr>
            <a:xfrm rot="-729802">
              <a:off x="1031285" y="1765397"/>
              <a:ext cx="194714" cy="67929"/>
              <a:chOff x="0" y="0"/>
              <a:chExt cx="140125" cy="4888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40125" cy="48885"/>
              </a:xfrm>
              <a:custGeom>
                <a:avLst/>
                <a:gdLst/>
                <a:ahLst/>
                <a:cxnLst/>
                <a:rect l="l" t="t" r="r" b="b"/>
                <a:pathLst>
                  <a:path w="140125" h="48885">
                    <a:moveTo>
                      <a:pt x="0" y="0"/>
                    </a:moveTo>
                    <a:lnTo>
                      <a:pt x="140125" y="0"/>
                    </a:lnTo>
                    <a:lnTo>
                      <a:pt x="140125" y="48885"/>
                    </a:lnTo>
                    <a:lnTo>
                      <a:pt x="0" y="48885"/>
                    </a:lnTo>
                    <a:close/>
                  </a:path>
                </a:pathLst>
              </a:custGeom>
              <a:solidFill>
                <a:srgbClr val="5CE1E6"/>
              </a:solidFill>
              <a:ln w="19050" cap="sq">
                <a:solidFill>
                  <a:srgbClr val="5CE1E6"/>
                </a:solidFill>
                <a:prstDash val="solid"/>
                <a:miter/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140125" cy="86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 rot="-729802">
              <a:off x="1038713" y="1757176"/>
              <a:ext cx="177853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cable</a:t>
              </a:r>
            </a:p>
          </p:txBody>
        </p:sp>
        <p:grpSp>
          <p:nvGrpSpPr>
            <p:cNvPr id="53" name="Group 53"/>
            <p:cNvGrpSpPr/>
            <p:nvPr/>
          </p:nvGrpSpPr>
          <p:grpSpPr>
            <a:xfrm>
              <a:off x="1284311" y="3360941"/>
              <a:ext cx="293174" cy="90289"/>
              <a:chOff x="0" y="0"/>
              <a:chExt cx="210982" cy="6497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210982" cy="64976"/>
              </a:xfrm>
              <a:custGeom>
                <a:avLst/>
                <a:gdLst/>
                <a:ahLst/>
                <a:cxnLst/>
                <a:rect l="l" t="t" r="r" b="b"/>
                <a:pathLst>
                  <a:path w="210982" h="64976">
                    <a:moveTo>
                      <a:pt x="0" y="0"/>
                    </a:moveTo>
                    <a:lnTo>
                      <a:pt x="210982" y="0"/>
                    </a:lnTo>
                    <a:lnTo>
                      <a:pt x="210982" y="64976"/>
                    </a:lnTo>
                    <a:lnTo>
                      <a:pt x="0" y="64976"/>
                    </a:lnTo>
                    <a:close/>
                  </a:path>
                </a:pathLst>
              </a:custGeom>
              <a:solidFill>
                <a:srgbClr val="FFDE59"/>
              </a:solidFill>
              <a:ln w="1905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38100"/>
                <a:ext cx="210982" cy="1030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1314838" y="3363793"/>
              <a:ext cx="228029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Chenille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3873163" y="1123995"/>
              <a:ext cx="208572" cy="75997"/>
              <a:chOff x="0" y="0"/>
              <a:chExt cx="150098" cy="54691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50098" cy="54691"/>
              </a:xfrm>
              <a:custGeom>
                <a:avLst/>
                <a:gdLst/>
                <a:ahLst/>
                <a:cxnLst/>
                <a:rect l="l" t="t" r="r" b="b"/>
                <a:pathLst>
                  <a:path w="150098" h="54691">
                    <a:moveTo>
                      <a:pt x="0" y="0"/>
                    </a:moveTo>
                    <a:lnTo>
                      <a:pt x="150098" y="0"/>
                    </a:lnTo>
                    <a:lnTo>
                      <a:pt x="150098" y="54691"/>
                    </a:lnTo>
                    <a:lnTo>
                      <a:pt x="0" y="54691"/>
                    </a:lnTo>
                    <a:close/>
                  </a:path>
                </a:pathLst>
              </a:custGeom>
              <a:solidFill>
                <a:srgbClr val="FF914D"/>
              </a:solidFill>
              <a:ln w="19050" cap="sq">
                <a:solidFill>
                  <a:srgbClr val="FF914D"/>
                </a:solidFill>
                <a:prstDash val="solid"/>
                <a:miter/>
              </a:ln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0" y="-38100"/>
                <a:ext cx="150098" cy="927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60"/>
            <p:cNvSpPr txBox="1"/>
            <p:nvPr/>
          </p:nvSpPr>
          <p:spPr>
            <a:xfrm>
              <a:off x="3888298" y="1121445"/>
              <a:ext cx="176258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Poulie</a:t>
              </a:r>
            </a:p>
          </p:txBody>
        </p:sp>
        <p:grpSp>
          <p:nvGrpSpPr>
            <p:cNvPr id="61" name="Group 61"/>
            <p:cNvGrpSpPr/>
            <p:nvPr/>
          </p:nvGrpSpPr>
          <p:grpSpPr>
            <a:xfrm>
              <a:off x="6043083" y="3402913"/>
              <a:ext cx="249346" cy="65536"/>
              <a:chOff x="0" y="0"/>
              <a:chExt cx="179441" cy="47162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179441" cy="47162"/>
              </a:xfrm>
              <a:custGeom>
                <a:avLst/>
                <a:gdLst/>
                <a:ahLst/>
                <a:cxnLst/>
                <a:rect l="l" t="t" r="r" b="b"/>
                <a:pathLst>
                  <a:path w="179441" h="47162">
                    <a:moveTo>
                      <a:pt x="0" y="0"/>
                    </a:moveTo>
                    <a:lnTo>
                      <a:pt x="179441" y="0"/>
                    </a:lnTo>
                    <a:lnTo>
                      <a:pt x="179441" y="47162"/>
                    </a:lnTo>
                    <a:lnTo>
                      <a:pt x="0" y="47162"/>
                    </a:lnTo>
                    <a:close/>
                  </a:path>
                </a:pathLst>
              </a:custGeom>
              <a:solidFill>
                <a:srgbClr val="FF3131"/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63" name="TextBox 63"/>
              <p:cNvSpPr txBox="1"/>
              <p:nvPr/>
            </p:nvSpPr>
            <p:spPr>
              <a:xfrm>
                <a:off x="0" y="-38100"/>
                <a:ext cx="179441" cy="85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4" name="TextBox 64"/>
            <p:cNvSpPr txBox="1"/>
            <p:nvPr/>
          </p:nvSpPr>
          <p:spPr>
            <a:xfrm>
              <a:off x="6059478" y="3393388"/>
              <a:ext cx="219941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Camion</a:t>
              </a:r>
            </a:p>
          </p:txBody>
        </p:sp>
        <p:grpSp>
          <p:nvGrpSpPr>
            <p:cNvPr id="65" name="Group 65"/>
            <p:cNvGrpSpPr/>
            <p:nvPr/>
          </p:nvGrpSpPr>
          <p:grpSpPr>
            <a:xfrm>
              <a:off x="6377956" y="3412287"/>
              <a:ext cx="249346" cy="65536"/>
              <a:chOff x="0" y="0"/>
              <a:chExt cx="179441" cy="47162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179441" cy="47162"/>
              </a:xfrm>
              <a:custGeom>
                <a:avLst/>
                <a:gdLst/>
                <a:ahLst/>
                <a:cxnLst/>
                <a:rect l="l" t="t" r="r" b="b"/>
                <a:pathLst>
                  <a:path w="179441" h="47162">
                    <a:moveTo>
                      <a:pt x="0" y="0"/>
                    </a:moveTo>
                    <a:lnTo>
                      <a:pt x="179441" y="0"/>
                    </a:lnTo>
                    <a:lnTo>
                      <a:pt x="179441" y="47162"/>
                    </a:lnTo>
                    <a:lnTo>
                      <a:pt x="0" y="47162"/>
                    </a:lnTo>
                    <a:close/>
                  </a:path>
                </a:pathLst>
              </a:custGeom>
              <a:solidFill>
                <a:srgbClr val="FF3131"/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67" name="TextBox 67"/>
              <p:cNvSpPr txBox="1"/>
              <p:nvPr/>
            </p:nvSpPr>
            <p:spPr>
              <a:xfrm>
                <a:off x="0" y="-38100"/>
                <a:ext cx="179441" cy="85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6394351" y="3402762"/>
              <a:ext cx="219941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Camion</a:t>
              </a:r>
            </a:p>
          </p:txBody>
        </p:sp>
        <p:grpSp>
          <p:nvGrpSpPr>
            <p:cNvPr id="69" name="Group 69"/>
            <p:cNvGrpSpPr/>
            <p:nvPr/>
          </p:nvGrpSpPr>
          <p:grpSpPr>
            <a:xfrm>
              <a:off x="6285070" y="3402913"/>
              <a:ext cx="249346" cy="65536"/>
              <a:chOff x="0" y="0"/>
              <a:chExt cx="179441" cy="47162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79441" cy="47162"/>
              </a:xfrm>
              <a:custGeom>
                <a:avLst/>
                <a:gdLst/>
                <a:ahLst/>
                <a:cxnLst/>
                <a:rect l="l" t="t" r="r" b="b"/>
                <a:pathLst>
                  <a:path w="179441" h="47162">
                    <a:moveTo>
                      <a:pt x="0" y="0"/>
                    </a:moveTo>
                    <a:lnTo>
                      <a:pt x="179441" y="0"/>
                    </a:lnTo>
                    <a:lnTo>
                      <a:pt x="179441" y="47162"/>
                    </a:lnTo>
                    <a:lnTo>
                      <a:pt x="0" y="47162"/>
                    </a:lnTo>
                    <a:close/>
                  </a:path>
                </a:pathLst>
              </a:custGeom>
              <a:solidFill>
                <a:srgbClr val="FF3131"/>
              </a:solidFill>
              <a:ln w="19050" cap="sq">
                <a:solidFill>
                  <a:srgbClr val="FF3131"/>
                </a:solidFill>
                <a:prstDash val="solid"/>
                <a:miter/>
              </a:ln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-38100"/>
                <a:ext cx="179441" cy="852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2" name="TextBox 72"/>
            <p:cNvSpPr txBox="1"/>
            <p:nvPr/>
          </p:nvSpPr>
          <p:spPr>
            <a:xfrm>
              <a:off x="6301465" y="3393388"/>
              <a:ext cx="219941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Camion</a:t>
              </a:r>
            </a:p>
          </p:txBody>
        </p:sp>
        <p:grpSp>
          <p:nvGrpSpPr>
            <p:cNvPr id="73" name="Group 73"/>
            <p:cNvGrpSpPr/>
            <p:nvPr/>
          </p:nvGrpSpPr>
          <p:grpSpPr>
            <a:xfrm rot="-729802">
              <a:off x="997100" y="1836560"/>
              <a:ext cx="194714" cy="67929"/>
              <a:chOff x="0" y="0"/>
              <a:chExt cx="140125" cy="4888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40125" cy="48885"/>
              </a:xfrm>
              <a:custGeom>
                <a:avLst/>
                <a:gdLst/>
                <a:ahLst/>
                <a:cxnLst/>
                <a:rect l="l" t="t" r="r" b="b"/>
                <a:pathLst>
                  <a:path w="140125" h="48885">
                    <a:moveTo>
                      <a:pt x="0" y="0"/>
                    </a:moveTo>
                    <a:lnTo>
                      <a:pt x="140125" y="0"/>
                    </a:lnTo>
                    <a:lnTo>
                      <a:pt x="140125" y="48885"/>
                    </a:lnTo>
                    <a:lnTo>
                      <a:pt x="0" y="48885"/>
                    </a:lnTo>
                    <a:close/>
                  </a:path>
                </a:pathLst>
              </a:custGeom>
              <a:solidFill>
                <a:srgbClr val="5CE1E6"/>
              </a:solidFill>
              <a:ln w="19050" cap="sq">
                <a:solidFill>
                  <a:srgbClr val="5CE1E6"/>
                </a:solidFill>
                <a:prstDash val="solid"/>
                <a:miter/>
              </a:ln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38100"/>
                <a:ext cx="140125" cy="86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 rot="-729802">
              <a:off x="1004528" y="1828339"/>
              <a:ext cx="177853" cy="75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1"/>
                </a:lnSpc>
                <a:spcBef>
                  <a:spcPct val="0"/>
                </a:spcBef>
              </a:pPr>
              <a:r>
                <a:rPr lang="en-US" sz="32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cable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F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7224" y="9172575"/>
            <a:ext cx="461476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-422">
                <a:solidFill>
                  <a:srgbClr val="3F542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97741" y="1839467"/>
            <a:ext cx="11861559" cy="463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32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Récapitulatif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ONNX Runtime permet d’exécuter des modèles d’IA hors ligne, en toute sécurité.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Les données sensibles peuvent être encryptées et rester sur l’appareil.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spc="28">
                <a:solidFill>
                  <a:srgbClr val="1F2916"/>
                </a:solidFill>
                <a:latin typeface="Montserrat"/>
                <a:ea typeface="Montserrat"/>
                <a:cs typeface="Montserrat"/>
                <a:sym typeface="Montserrat"/>
              </a:rPr>
              <a:t>Le mobile est prêt pour l’IA embarquée, même dans des environnements exigeants comme l’industrie minière.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2800" spc="28">
              <a:solidFill>
                <a:srgbClr val="1F291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378676" y="497976"/>
            <a:ext cx="1880624" cy="530724"/>
          </a:xfrm>
          <a:custGeom>
            <a:avLst/>
            <a:gdLst/>
            <a:ahLst/>
            <a:cxnLst/>
            <a:rect l="l" t="t" r="r" b="b"/>
            <a:pathLst>
              <a:path w="1880624" h="530724">
                <a:moveTo>
                  <a:pt x="0" y="0"/>
                </a:moveTo>
                <a:lnTo>
                  <a:pt x="1880624" y="0"/>
                </a:lnTo>
                <a:lnTo>
                  <a:pt x="1880624" y="530724"/>
                </a:lnTo>
                <a:lnTo>
                  <a:pt x="0" y="5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021" r="-3966" b="-149384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-1116157" y="2412095"/>
            <a:ext cx="7989368" cy="4161129"/>
          </a:xfrm>
          <a:custGeom>
            <a:avLst/>
            <a:gdLst/>
            <a:ahLst/>
            <a:cxnLst/>
            <a:rect l="l" t="t" r="r" b="b"/>
            <a:pathLst>
              <a:path w="7989368" h="4161129">
                <a:moveTo>
                  <a:pt x="0" y="0"/>
                </a:moveTo>
                <a:lnTo>
                  <a:pt x="7989367" y="0"/>
                </a:lnTo>
                <a:lnTo>
                  <a:pt x="7989367" y="4161129"/>
                </a:lnTo>
                <a:lnTo>
                  <a:pt x="0" y="41611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9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66320">
            <a:off x="-6961254" y="-1145489"/>
            <a:ext cx="10277399" cy="6837325"/>
          </a:xfrm>
          <a:custGeom>
            <a:avLst/>
            <a:gdLst/>
            <a:ahLst/>
            <a:cxnLst/>
            <a:rect l="l" t="t" r="r" b="b"/>
            <a:pathLst>
              <a:path w="10277399" h="6837325">
                <a:moveTo>
                  <a:pt x="0" y="0"/>
                </a:moveTo>
                <a:lnTo>
                  <a:pt x="10277399" y="0"/>
                </a:lnTo>
                <a:lnTo>
                  <a:pt x="10277399" y="6837325"/>
                </a:lnTo>
                <a:lnTo>
                  <a:pt x="0" y="6837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56329" y="8388079"/>
            <a:ext cx="1955898" cy="623597"/>
          </a:xfrm>
          <a:custGeom>
            <a:avLst/>
            <a:gdLst/>
            <a:ahLst/>
            <a:cxnLst/>
            <a:rect l="l" t="t" r="r" b="b"/>
            <a:pathLst>
              <a:path w="1955898" h="623597">
                <a:moveTo>
                  <a:pt x="0" y="0"/>
                </a:moveTo>
                <a:lnTo>
                  <a:pt x="1955899" y="0"/>
                </a:lnTo>
                <a:lnTo>
                  <a:pt x="1955899" y="623597"/>
                </a:lnTo>
                <a:lnTo>
                  <a:pt x="0" y="623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83" t="-137359" r="-15361" b="-17240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6118524"/>
            <a:ext cx="3139776" cy="313977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3195" t="-22894" r="-31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86712" y="3912542"/>
            <a:ext cx="12317232" cy="9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b="1">
                <a:solidFill>
                  <a:srgbClr val="F1EFE7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 ET DISCUSSIONS?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86712" y="7373161"/>
            <a:ext cx="2172155" cy="547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  <a:spcBef>
                <a:spcPct val="0"/>
              </a:spcBef>
            </a:pPr>
            <a:r>
              <a:rPr lang="en-US" sz="3302">
                <a:solidFill>
                  <a:srgbClr val="F1EFE7"/>
                </a:solidFill>
                <a:latin typeface="Montserrat"/>
                <a:ea typeface="Montserrat"/>
                <a:cs typeface="Montserrat"/>
                <a:sym typeface="Montserrat"/>
              </a:rPr>
              <a:t>MERCI!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CE3C64A000FA4881B9ED2091FB797B" ma:contentTypeVersion="16" ma:contentTypeDescription="Create a new document." ma:contentTypeScope="" ma:versionID="274085906dd65625cc670e571bd10a4c">
  <xsd:schema xmlns:xsd="http://www.w3.org/2001/XMLSchema" xmlns:xs="http://www.w3.org/2001/XMLSchema" xmlns:p="http://schemas.microsoft.com/office/2006/metadata/properties" xmlns:ns2="e28c0cca-8a41-4269-a985-c7e5d4bf127d" xmlns:ns3="d8d2cfd4-7074-485e-ab4b-f4c083226c28" targetNamespace="http://schemas.microsoft.com/office/2006/metadata/properties" ma:root="true" ma:fieldsID="71c2e12a50d70e2f63524f8ac8e2958d" ns2:_="" ns3:_="">
    <xsd:import namespace="e28c0cca-8a41-4269-a985-c7e5d4bf127d"/>
    <xsd:import namespace="d8d2cfd4-7074-485e-ab4b-f4c083226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c0cca-8a41-4269-a985-c7e5d4bf12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7985da1-5b5b-4dc1-a223-55ad6cd71c9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d2cfd4-7074-485e-ab4b-f4c083226c28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c2319ede-86f1-4c2e-b817-a32bda416cbc}" ma:internalName="TaxCatchAll" ma:showField="CatchAllData" ma:web="d8d2cfd4-7074-485e-ab4b-f4c083226c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8c0cca-8a41-4269-a985-c7e5d4bf127d">
      <Terms xmlns="http://schemas.microsoft.com/office/infopath/2007/PartnerControls"/>
    </lcf76f155ced4ddcb4097134ff3c332f>
    <TaxCatchAll xmlns="d8d2cfd4-7074-485e-ab4b-f4c083226c28" xsi:nil="true"/>
  </documentManagement>
</p:properties>
</file>

<file path=customXml/itemProps1.xml><?xml version="1.0" encoding="utf-8"?>
<ds:datastoreItem xmlns:ds="http://schemas.openxmlformats.org/officeDocument/2006/customXml" ds:itemID="{F621BCCC-64CB-4F5F-9B67-A942DB35B70A}">
  <ds:schemaRefs>
    <ds:schemaRef ds:uri="d8d2cfd4-7074-485e-ab4b-f4c083226c28"/>
    <ds:schemaRef ds:uri="e28c0cca-8a41-4269-a985-c7e5d4bf12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790E15-14E8-4DE9-A7D5-DE2F82D25D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700A75-2C62-4236-8284-C7557A909623}">
  <ds:schemaRefs>
    <ds:schemaRef ds:uri="d8d2cfd4-7074-485e-ab4b-f4c083226c28"/>
    <ds:schemaRef ds:uri="e28c0cca-8a41-4269-a985-c7e5d4bf12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publication réseaux sociaux. </dc:title>
  <cp:revision>1</cp:revision>
  <dcterms:created xsi:type="dcterms:W3CDTF">2006-08-16T00:00:00Z</dcterms:created>
  <dcterms:modified xsi:type="dcterms:W3CDTF">2025-02-18T20:46:45Z</dcterms:modified>
  <dc:identifier>DAGKXNcPA7I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0x010100F6CE3C64A000FA4881B9ED2091FB797B</vt:lpwstr>
  </property>
  <property fmtid="{D5CDD505-2E9C-101B-9397-08002B2CF9AE}" pid="3" name="MediaServiceImageTags">
    <vt:lpwstr/>
  </property>
</Properties>
</file>